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  <p:sldMasterId id="2147483655" r:id="rId2"/>
    <p:sldMasterId id="2147483657" r:id="rId3"/>
  </p:sldMasterIdLst>
  <p:notesMasterIdLst>
    <p:notesMasterId r:id="rId29"/>
  </p:notesMasterIdLst>
  <p:sldIdLst>
    <p:sldId id="309" r:id="rId4"/>
    <p:sldId id="257" r:id="rId5"/>
    <p:sldId id="282" r:id="rId6"/>
    <p:sldId id="258" r:id="rId7"/>
    <p:sldId id="291" r:id="rId8"/>
    <p:sldId id="259" r:id="rId9"/>
    <p:sldId id="261" r:id="rId10"/>
    <p:sldId id="263" r:id="rId11"/>
    <p:sldId id="290" r:id="rId12"/>
    <p:sldId id="266" r:id="rId13"/>
    <p:sldId id="292" r:id="rId14"/>
    <p:sldId id="270" r:id="rId15"/>
    <p:sldId id="293" r:id="rId16"/>
    <p:sldId id="301" r:id="rId17"/>
    <p:sldId id="295" r:id="rId18"/>
    <p:sldId id="273" r:id="rId19"/>
    <p:sldId id="305" r:id="rId20"/>
    <p:sldId id="306" r:id="rId21"/>
    <p:sldId id="298" r:id="rId22"/>
    <p:sldId id="303" r:id="rId23"/>
    <p:sldId id="300" r:id="rId24"/>
    <p:sldId id="307" r:id="rId25"/>
    <p:sldId id="299" r:id="rId26"/>
    <p:sldId id="296" r:id="rId27"/>
    <p:sldId id="280" r:id="rId2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5" roundtripDataSignature="AMtx7mgeaiUrgc1vwouEZPAtP2TL0iMw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88" autoAdjust="0"/>
    <p:restoredTop sz="94993"/>
  </p:normalViewPr>
  <p:slideViewPr>
    <p:cSldViewPr snapToGrid="0">
      <p:cViewPr>
        <p:scale>
          <a:sx n="100" d="100"/>
          <a:sy n="100" d="100"/>
        </p:scale>
        <p:origin x="112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47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45" Type="http://customschemas.google.com/relationships/presentationmetadata" Target="meta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8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 txBox="1"/>
          <p:nvPr/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01638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8a8f58ec6_1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8a8f58ec6_14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2b8a8f58ec6_14_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b8a8f58ec6_12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2b8a8f58ec6_1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 txBox="1"/>
          <p:nvPr/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1466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b8a8f58ec6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b8a8f58ec6_8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2b8a8f58ec6_8_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Inhalt" type="obj">
  <p:cSld name="OBJEC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wei Inhalte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r Titel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91737" y="136525"/>
            <a:ext cx="1735137" cy="969962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91737" y="136525"/>
            <a:ext cx="1735137" cy="96996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91737" y="136525"/>
            <a:ext cx="1735137" cy="969962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maken.wikiwijs.nl/91269/Hoofdsteden_van_het_provincies_in_Nederland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>
            <a:spLocks noGrp="1"/>
          </p:cNvSpPr>
          <p:nvPr>
            <p:ph type="title"/>
          </p:nvPr>
        </p:nvSpPr>
        <p:spPr>
          <a:xfrm>
            <a:off x="838200" y="68826"/>
            <a:ext cx="10515600" cy="1756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br>
              <a:rPr lang="en-US" sz="32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32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2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Science in Energy Systems Modelling</a:t>
            </a:r>
            <a:br>
              <a:rPr lang="en-US" sz="32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2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 04</a:t>
            </a:r>
            <a:endParaRPr sz="3200" dirty="0"/>
          </a:p>
        </p:txBody>
      </p:sp>
      <p:pic>
        <p:nvPicPr>
          <p:cNvPr id="4" name="Picture 3" descr="A red white and blue flag&#10;&#10;Description automatically generated">
            <a:extLst>
              <a:ext uri="{FF2B5EF4-FFF2-40B4-BE49-F238E27FC236}">
                <a16:creationId xmlns:a16="http://schemas.microsoft.com/office/drawing/2014/main" id="{B6837FD3-3632-4081-09C4-B4556AABB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5625"/>
            <a:ext cx="2841624" cy="18593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82;p1">
            <a:extLst>
              <a:ext uri="{FF2B5EF4-FFF2-40B4-BE49-F238E27FC236}">
                <a16:creationId xmlns:a16="http://schemas.microsoft.com/office/drawing/2014/main" id="{EEF46AFB-308C-7D3F-9A13-C001E694F8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93058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3800" b="1" i="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 E</a:t>
            </a: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2200" b="1" i="0" u="sng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100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lang="en-US" sz="10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3100" i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sz="31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100">
                <a:latin typeface="Arial"/>
                <a:ea typeface="Arial"/>
                <a:cs typeface="Arial"/>
                <a:sym typeface="Arial"/>
              </a:rPr>
              <a:t>Fahad Shakeel</a:t>
            </a:r>
            <a:endParaRPr lang="en-US" sz="310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 panose="020B0604020202020204" pitchFamily="34" charset="0"/>
              <a:buChar char="•"/>
            </a:pPr>
            <a:endParaRPr lang="en-US" sz="1800" i="0" dirty="0">
              <a:solidFill>
                <a:srgbClr val="20386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br>
              <a:rPr lang="en-US" sz="1900" b="0" i="0" u="none" dirty="0">
                <a:solidFill>
                  <a:srgbClr val="203864"/>
                </a:solidFill>
                <a:latin typeface="Arial"/>
                <a:ea typeface="Arial"/>
                <a:cs typeface="Arial"/>
                <a:sym typeface="Arial"/>
              </a:rPr>
            </a:br>
            <a:endParaRPr lang="en-US" dirty="0"/>
          </a:p>
        </p:txBody>
      </p:sp>
      <p:pic>
        <p:nvPicPr>
          <p:cNvPr id="6" name="Picture 5" descr="A map of the netherlands with different colored regions&#10;&#10;Description automatically generated">
            <a:extLst>
              <a:ext uri="{FF2B5EF4-FFF2-40B4-BE49-F238E27FC236}">
                <a16:creationId xmlns:a16="http://schemas.microsoft.com/office/drawing/2014/main" id="{783A4127-8F53-E9A3-0148-F7E91D8E2B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386944" y="2246926"/>
            <a:ext cx="4401437" cy="40557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E9FF1F-7970-70F6-2D47-67C1762FC9D3}"/>
              </a:ext>
            </a:extLst>
          </p:cNvPr>
          <p:cNvSpPr txBox="1"/>
          <p:nvPr/>
        </p:nvSpPr>
        <p:spPr>
          <a:xfrm>
            <a:off x="8226721" y="1656348"/>
            <a:ext cx="1395307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1600" b="1" dirty="0"/>
              <a:t>Netherlands</a:t>
            </a:r>
          </a:p>
        </p:txBody>
      </p:sp>
    </p:spTree>
    <p:extLst>
      <p:ext uri="{BB962C8B-B14F-4D97-AF65-F5344CB8AC3E}">
        <p14:creationId xmlns:p14="http://schemas.microsoft.com/office/powerpoint/2010/main" val="1235275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"/>
          <p:cNvSpPr txBox="1">
            <a:spLocks noGrp="1"/>
          </p:cNvSpPr>
          <p:nvPr>
            <p:ph type="title"/>
          </p:nvPr>
        </p:nvSpPr>
        <p:spPr>
          <a:xfrm>
            <a:off x="1071562" y="2855912"/>
            <a:ext cx="10515600" cy="132556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Power Plant Capacities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826B7-ADC7-560E-AB65-964E9106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b="1" dirty="0">
                <a:solidFill>
                  <a:schemeClr val="tx1"/>
                </a:solidFill>
              </a:rPr>
              <a:t>Current Power plants </a:t>
            </a:r>
            <a:r>
              <a:rPr lang="en-US" b="1" dirty="0">
                <a:solidFill>
                  <a:schemeClr val="tx1"/>
                </a:solidFill>
              </a:rPr>
              <a:t>C</a:t>
            </a:r>
            <a:r>
              <a:rPr lang="en-DE" b="1" dirty="0">
                <a:solidFill>
                  <a:schemeClr val="tx1"/>
                </a:solidFill>
              </a:rPr>
              <a:t>apcacities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858182-151E-E5AB-B40D-40DAD892D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248" y="1794065"/>
            <a:ext cx="4572552" cy="42387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3FC2B6-A389-92B8-990A-7ABB444B0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81" y="2192416"/>
            <a:ext cx="6061145" cy="26137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69485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b8a8f58ec6_8_0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3. Load Time Series and Regional Distribution</a:t>
            </a:r>
            <a:endParaRPr lang="en-US" sz="66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2F856-77EF-7838-F143-D70FBCFF4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6800385" cy="794602"/>
          </a:xfrm>
        </p:spPr>
        <p:txBody>
          <a:bodyPr/>
          <a:lstStyle/>
          <a:p>
            <a:r>
              <a:rPr lang="en-DE" b="1" dirty="0"/>
              <a:t>Load time series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8E89C2-E410-8804-B5D1-DD98014FA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384" y="1459736"/>
            <a:ext cx="8912265" cy="48741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2AA05E-CE6C-B69E-9D42-4F2E0E385789}"/>
              </a:ext>
            </a:extLst>
          </p:cNvPr>
          <p:cNvSpPr txBox="1"/>
          <p:nvPr/>
        </p:nvSpPr>
        <p:spPr>
          <a:xfrm>
            <a:off x="9616649" y="1735781"/>
            <a:ext cx="20016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en-GB" dirty="0"/>
          </a:p>
          <a:p>
            <a:pPr marL="285750" indent="-285750">
              <a:buFont typeface="Wingdings" pitchFamily="2" charset="2"/>
              <a:buChar char="Ø"/>
            </a:pPr>
            <a:r>
              <a:rPr lang="en-GB" dirty="0">
                <a:solidFill>
                  <a:srgbClr val="FF0000"/>
                </a:solidFill>
              </a:rPr>
              <a:t>Region 4 </a:t>
            </a:r>
            <a:r>
              <a:rPr lang="en-GB" dirty="0">
                <a:solidFill>
                  <a:schemeClr val="tx1"/>
                </a:solidFill>
              </a:rPr>
              <a:t>has the highest demand followed by Region </a:t>
            </a:r>
            <a:r>
              <a:rPr lang="en-GB" dirty="0">
                <a:solidFill>
                  <a:srgbClr val="7030A0"/>
                </a:solidFill>
              </a:rPr>
              <a:t>5 </a:t>
            </a:r>
            <a:r>
              <a:rPr lang="en-GB" dirty="0">
                <a:solidFill>
                  <a:srgbClr val="00B050"/>
                </a:solidFill>
              </a:rPr>
              <a:t>and 3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However, All the regions have similar load profiles meaning they are peaking around the same time of the year </a:t>
            </a:r>
          </a:p>
          <a:p>
            <a:pPr marL="285750" indent="-285750">
              <a:buFont typeface="Wingdings" pitchFamily="2" charset="2"/>
              <a:buChar char="Ø"/>
            </a:pPr>
            <a:endParaRPr lang="en-GB" dirty="0"/>
          </a:p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Region 1 has fairly constant load profile</a:t>
            </a:r>
          </a:p>
        </p:txBody>
      </p:sp>
    </p:spTree>
    <p:extLst>
      <p:ext uri="{BB962C8B-B14F-4D97-AF65-F5344CB8AC3E}">
        <p14:creationId xmlns:p14="http://schemas.microsoft.com/office/powerpoint/2010/main" val="3960622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86C20-333F-FCE8-ACC4-96F24458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b="1" dirty="0"/>
              <a:t>CF for PV Solar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EF2148-7B09-2845-FD50-02969823163F}"/>
              </a:ext>
            </a:extLst>
          </p:cNvPr>
          <p:cNvSpPr txBox="1"/>
          <p:nvPr/>
        </p:nvSpPr>
        <p:spPr>
          <a:xfrm>
            <a:off x="4569974" y="5415657"/>
            <a:ext cx="5047784" cy="107721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The highest capacity factors are observed during the summer months, indicating that solar PV systems perform best during this time due to longer daylight hours and higher solar irradiance.</a:t>
            </a:r>
            <a:endParaRPr lang="en-US" sz="105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9A9456-1A72-66DD-75CC-417D1C3F6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903" y="1690687"/>
            <a:ext cx="8665978" cy="34801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3376CE-1859-A32F-79BC-7570D08AAF06}"/>
              </a:ext>
            </a:extLst>
          </p:cNvPr>
          <p:cNvSpPr txBox="1"/>
          <p:nvPr/>
        </p:nvSpPr>
        <p:spPr>
          <a:xfrm>
            <a:off x="503663" y="1653164"/>
            <a:ext cx="1752321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DE" b="1" dirty="0"/>
              <a:t>PV Solar</a:t>
            </a:r>
          </a:p>
        </p:txBody>
      </p:sp>
    </p:spTree>
    <p:extLst>
      <p:ext uri="{BB962C8B-B14F-4D97-AF65-F5344CB8AC3E}">
        <p14:creationId xmlns:p14="http://schemas.microsoft.com/office/powerpoint/2010/main" val="3981062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5F9C3-AA62-923A-95A0-187557385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628" y="376200"/>
            <a:ext cx="8261195" cy="738846"/>
          </a:xfrm>
        </p:spPr>
        <p:txBody>
          <a:bodyPr/>
          <a:lstStyle/>
          <a:p>
            <a:r>
              <a:rPr lang="en-DE" b="1" dirty="0"/>
              <a:t>Capacity factor time series </a:t>
            </a:r>
            <a:endParaRPr lang="en-DE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19D26A-C26F-2A3E-23BE-8450082B76CE}"/>
              </a:ext>
            </a:extLst>
          </p:cNvPr>
          <p:cNvSpPr txBox="1"/>
          <p:nvPr/>
        </p:nvSpPr>
        <p:spPr>
          <a:xfrm>
            <a:off x="589212" y="1905114"/>
            <a:ext cx="1273105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DE" sz="1200" b="1" dirty="0"/>
              <a:t>Off-shore wind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DA768E-C060-E7CC-F7F8-F4DC1D1888FB}"/>
              </a:ext>
            </a:extLst>
          </p:cNvPr>
          <p:cNvSpPr txBox="1"/>
          <p:nvPr/>
        </p:nvSpPr>
        <p:spPr>
          <a:xfrm>
            <a:off x="537115" y="4675887"/>
            <a:ext cx="1377300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DE" b="1" dirty="0"/>
              <a:t>Onshore wind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981635-D092-2AD0-5E5F-3BDF4988E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876" y="4025516"/>
            <a:ext cx="6496072" cy="263593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E974C1-A4A6-EE94-FB10-FDE774D08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74" y="1126482"/>
            <a:ext cx="6496074" cy="263593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3361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b8a8f58ec6_14_0"/>
          <p:cNvSpPr txBox="1">
            <a:spLocks noGrp="1"/>
          </p:cNvSpPr>
          <p:nvPr>
            <p:ph type="title"/>
          </p:nvPr>
        </p:nvSpPr>
        <p:spPr>
          <a:xfrm>
            <a:off x="915100" y="2610125"/>
            <a:ext cx="10515600" cy="13257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</a:rPr>
              <a:t>Outputs of interest</a:t>
            </a:r>
            <a:endParaRPr b="1" dirty="0">
              <a:latin typeface="+mj-l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B6FAA-8297-DF5A-5C2B-63C9E019D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45" y="365125"/>
            <a:ext cx="9460311" cy="936508"/>
          </a:xfrm>
        </p:spPr>
        <p:txBody>
          <a:bodyPr/>
          <a:lstStyle/>
          <a:p>
            <a:r>
              <a:rPr lang="en-DE" b="1" dirty="0"/>
              <a:t>Optimized dispatch with Zero Emissions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6E260E-C732-F9A1-CE27-6DEF8B0FF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69" y="1301633"/>
            <a:ext cx="8578167" cy="4597361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C14921-5FCC-DABB-BF45-91F604FDE6D5}"/>
              </a:ext>
            </a:extLst>
          </p:cNvPr>
          <p:cNvSpPr txBox="1"/>
          <p:nvPr/>
        </p:nvSpPr>
        <p:spPr>
          <a:xfrm>
            <a:off x="9363307" y="1587707"/>
            <a:ext cx="1990492" cy="3647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itchFamily="2" charset="2"/>
              <a:buChar char="Ø"/>
            </a:pPr>
            <a:r>
              <a:rPr lang="en-GB" sz="1100" b="1" dirty="0"/>
              <a:t>Strong Variability: </a:t>
            </a:r>
            <a:r>
              <a:rPr lang="en-GB" sz="1100" dirty="0"/>
              <a:t>Significant fluctuations in energy production and storage are evident, with frequent peaks and troughs indicating the variable nature of renewable energy sources.</a:t>
            </a:r>
          </a:p>
          <a:p>
            <a:pPr marL="171450" indent="-171450">
              <a:buFont typeface="Wingdings" pitchFamily="2" charset="2"/>
              <a:buChar char="Ø"/>
            </a:pPr>
            <a:endParaRPr lang="en-GB" sz="1100" dirty="0"/>
          </a:p>
          <a:p>
            <a:pPr marL="171450" indent="-171450">
              <a:buFont typeface="Wingdings" pitchFamily="2" charset="2"/>
              <a:buChar char="Ø"/>
            </a:pPr>
            <a:endParaRPr lang="en-GB" sz="1100" dirty="0"/>
          </a:p>
          <a:p>
            <a:pPr marL="171450" indent="-171450">
              <a:buFont typeface="Wingdings" pitchFamily="2" charset="2"/>
              <a:buChar char="Ø"/>
            </a:pPr>
            <a:endParaRPr lang="en-GB" sz="11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GB" sz="1100" b="1" dirty="0"/>
              <a:t> Storage dependence:</a:t>
            </a:r>
            <a:r>
              <a:rPr lang="en-GB" sz="1100" dirty="0"/>
              <a:t> Negative values indicate substantial reliance on battery and hydrogen storage to manage periods of low renewable energy production and to balance the grid.</a:t>
            </a:r>
          </a:p>
          <a:p>
            <a:pPr marL="171450" indent="-171450">
              <a:buFont typeface="Wingdings" pitchFamily="2" charset="2"/>
              <a:buChar char="Ø"/>
            </a:pPr>
            <a:endParaRPr lang="en-DE" sz="1100" dirty="0"/>
          </a:p>
        </p:txBody>
      </p:sp>
    </p:spTree>
    <p:extLst>
      <p:ext uri="{BB962C8B-B14F-4D97-AF65-F5344CB8AC3E}">
        <p14:creationId xmlns:p14="http://schemas.microsoft.com/office/powerpoint/2010/main" val="3339563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B6FAA-8297-DF5A-5C2B-63C9E019D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142" y="365125"/>
            <a:ext cx="9430814" cy="749997"/>
          </a:xfrm>
        </p:spPr>
        <p:txBody>
          <a:bodyPr/>
          <a:lstStyle/>
          <a:p>
            <a:r>
              <a:rPr lang="en-DE" b="1" dirty="0"/>
              <a:t>Optimized dispatch with CO2 Emissions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D3087B-0434-F3D7-ABC4-CA625732C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6239"/>
            <a:ext cx="8057997" cy="43185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5CDF84-A0C8-37CB-A659-1DC1FE81EE4B}"/>
              </a:ext>
            </a:extLst>
          </p:cNvPr>
          <p:cNvSpPr txBox="1"/>
          <p:nvPr/>
        </p:nvSpPr>
        <p:spPr>
          <a:xfrm>
            <a:off x="9183030" y="1613118"/>
            <a:ext cx="200164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GB" b="1" dirty="0"/>
              <a:t>Reduced Variability: </a:t>
            </a:r>
            <a:r>
              <a:rPr lang="en-GB" dirty="0"/>
              <a:t>The presence of coal and gas reduces overall variability in energy production, leading to a smoother and more consistent energy supply.</a:t>
            </a:r>
          </a:p>
          <a:p>
            <a:pPr marL="285750" indent="-285750">
              <a:buFont typeface="Wingdings" pitchFamily="2" charset="2"/>
              <a:buChar char="Ø"/>
            </a:pPr>
            <a:endParaRPr lang="en-GB" dirty="0"/>
          </a:p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more diverse energy mix.</a:t>
            </a:r>
          </a:p>
          <a:p>
            <a:pPr marL="285750" indent="-285750">
              <a:buFont typeface="Wingdings" pitchFamily="2" charset="2"/>
              <a:buChar char="Ø"/>
            </a:pPr>
            <a:endParaRPr lang="en-GB" dirty="0"/>
          </a:p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Easier Grid Management with fossil fuel providing </a:t>
            </a:r>
            <a:r>
              <a:rPr lang="en-GB" dirty="0" err="1"/>
              <a:t>stablility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5546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90C7-E763-2328-A612-4C7F2FDE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080159" cy="913615"/>
          </a:xfrm>
        </p:spPr>
        <p:txBody>
          <a:bodyPr/>
          <a:lstStyle/>
          <a:p>
            <a:r>
              <a:rPr lang="en-IN" b="1" dirty="0"/>
              <a:t>System costs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1F6A4F-4CD4-707D-7B64-263770DD0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55" y="1331784"/>
            <a:ext cx="5931045" cy="2817429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732702-989A-6211-8AE4-65C4B8D1C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495" y="3684367"/>
            <a:ext cx="5951505" cy="2817429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138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1" i="0" u="none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Table of Contents</a:t>
            </a:r>
            <a:r>
              <a:rPr lang="en-US" sz="4400" b="0" i="0" u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dirty="0"/>
          </a:p>
        </p:txBody>
      </p:sp>
      <p:sp>
        <p:nvSpPr>
          <p:cNvPr id="90" name="Google Shape;90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Introduction</a:t>
            </a:r>
            <a:endParaRPr dirty="0">
              <a:latin typeface="+mj-lt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Land Eligibility Analysis</a:t>
            </a:r>
            <a:endParaRPr dirty="0">
              <a:latin typeface="+mj-lt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dirty="0">
                <a:latin typeface="+mj-lt"/>
              </a:rPr>
              <a:t>Power Plant Capacities</a:t>
            </a:r>
            <a:endParaRPr dirty="0">
              <a:latin typeface="+mj-lt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Investigations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dirty="0">
                <a:latin typeface="+mj-lt"/>
              </a:rPr>
              <a:t>Outcome</a:t>
            </a:r>
            <a:endParaRPr dirty="0">
              <a:latin typeface="+mj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90C7-E763-2328-A612-4C7F2FDE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080159" cy="913615"/>
          </a:xfrm>
        </p:spPr>
        <p:txBody>
          <a:bodyPr/>
          <a:lstStyle/>
          <a:p>
            <a:r>
              <a:rPr lang="en-IN" b="1" dirty="0"/>
              <a:t>System capacities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3D5D00-A491-D7A0-F1C7-5D71E7B68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73" y="1401402"/>
            <a:ext cx="5644376" cy="34570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620E69-58A7-93CD-A780-A2C580B77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146" y="3166210"/>
            <a:ext cx="5644376" cy="34570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52227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92608-D41B-BA19-3045-6A481B830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95" y="326094"/>
            <a:ext cx="8625392" cy="1325562"/>
          </a:xfrm>
        </p:spPr>
        <p:txBody>
          <a:bodyPr/>
          <a:lstStyle/>
          <a:p>
            <a:r>
              <a:rPr lang="en-DE" b="1" dirty="0"/>
              <a:t>A</a:t>
            </a:r>
            <a:r>
              <a:rPr lang="en-GB" b="1" dirty="0" err="1"/>
              <a:t>verage</a:t>
            </a:r>
            <a:r>
              <a:rPr lang="en-GB" b="1" dirty="0"/>
              <a:t> Electricity prices per Region</a:t>
            </a:r>
            <a:endParaRPr lang="en-DE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87ECBD-C918-F21D-6167-21723428C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95" y="1651656"/>
            <a:ext cx="5764205" cy="31659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025C70-A524-B776-DAEE-C6D288EB2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912" y="2827320"/>
            <a:ext cx="5758735" cy="31659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BED40A2-DB4B-AAB1-C268-8AD2859C0B47}"/>
              </a:ext>
            </a:extLst>
          </p:cNvPr>
          <p:cNvSpPr txBox="1"/>
          <p:nvPr/>
        </p:nvSpPr>
        <p:spPr>
          <a:xfrm>
            <a:off x="391095" y="5269425"/>
            <a:ext cx="473369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Region 3 has the highest average electricity price because of no existing power plants present in the region and we will incur more transmission cost to supply electricity.</a:t>
            </a: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15EF12DB-F556-8F96-E461-0B80FB77CB45}"/>
              </a:ext>
            </a:extLst>
          </p:cNvPr>
          <p:cNvSpPr/>
          <p:nvPr/>
        </p:nvSpPr>
        <p:spPr>
          <a:xfrm rot="10800000">
            <a:off x="2968570" y="4887259"/>
            <a:ext cx="490653" cy="36799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77541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5BB5EF-7B00-0672-9F7E-1B2D1CF98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95" y="1926978"/>
            <a:ext cx="5286029" cy="3700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48E6E39-D878-9838-8A62-55B2161D8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95" y="326094"/>
            <a:ext cx="8138532" cy="1325562"/>
          </a:xfrm>
        </p:spPr>
        <p:txBody>
          <a:bodyPr/>
          <a:lstStyle/>
          <a:p>
            <a:r>
              <a:rPr lang="en-US" b="1" dirty="0"/>
              <a:t>Marginal </a:t>
            </a:r>
            <a:r>
              <a:rPr lang="en-GB" b="1" dirty="0"/>
              <a:t>Prices Distribution</a:t>
            </a:r>
            <a:endParaRPr lang="en-DE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C72EE9-CD11-0E5E-0D82-5FAF12485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9584" y="1926978"/>
            <a:ext cx="5526812" cy="37002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358207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90C7-E763-2328-A612-4C7F2FDE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734" y="335321"/>
            <a:ext cx="8739917" cy="913615"/>
          </a:xfrm>
        </p:spPr>
        <p:txBody>
          <a:bodyPr/>
          <a:lstStyle/>
          <a:p>
            <a:r>
              <a:rPr lang="en-IN" b="1" dirty="0"/>
              <a:t>Storage filling levels for each region</a:t>
            </a:r>
          </a:p>
        </p:txBody>
      </p:sp>
      <p:sp>
        <p:nvSpPr>
          <p:cNvPr id="6" name="Google Shape;245;g2b8a8f58ec6_2_29">
            <a:extLst>
              <a:ext uri="{FF2B5EF4-FFF2-40B4-BE49-F238E27FC236}">
                <a16:creationId xmlns:a16="http://schemas.microsoft.com/office/drawing/2014/main" id="{D8B3564D-1CE6-DD90-428E-8A183950ED30}"/>
              </a:ext>
            </a:extLst>
          </p:cNvPr>
          <p:cNvSpPr txBox="1"/>
          <p:nvPr/>
        </p:nvSpPr>
        <p:spPr>
          <a:xfrm>
            <a:off x="1161980" y="5653668"/>
            <a:ext cx="2509908" cy="5862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1" dirty="0"/>
              <a:t>With CO2 emissions </a:t>
            </a:r>
            <a:endParaRPr b="1" dirty="0"/>
          </a:p>
        </p:txBody>
      </p:sp>
      <p:sp>
        <p:nvSpPr>
          <p:cNvPr id="7" name="Google Shape;245;g2b8a8f58ec6_2_29">
            <a:extLst>
              <a:ext uri="{FF2B5EF4-FFF2-40B4-BE49-F238E27FC236}">
                <a16:creationId xmlns:a16="http://schemas.microsoft.com/office/drawing/2014/main" id="{77E64602-CC1E-CECB-4346-D81200E72E30}"/>
              </a:ext>
            </a:extLst>
          </p:cNvPr>
          <p:cNvSpPr txBox="1"/>
          <p:nvPr/>
        </p:nvSpPr>
        <p:spPr>
          <a:xfrm>
            <a:off x="8115230" y="5653668"/>
            <a:ext cx="2509908" cy="5862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1" dirty="0"/>
              <a:t>Without  CO2 emissions </a:t>
            </a:r>
            <a:endParaRPr b="1" dirty="0"/>
          </a:p>
        </p:txBody>
      </p:sp>
      <p:pic>
        <p:nvPicPr>
          <p:cNvPr id="8" name="Picture 7" descr="A graph showing the growth of the gas prices&#10;&#10;Description automatically generated with medium confidence">
            <a:extLst>
              <a:ext uri="{FF2B5EF4-FFF2-40B4-BE49-F238E27FC236}">
                <a16:creationId xmlns:a16="http://schemas.microsoft.com/office/drawing/2014/main" id="{4522F224-3477-ADBC-BE9F-63338497CD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" t="1" b="2455"/>
          <a:stretch/>
        </p:blipFill>
        <p:spPr>
          <a:xfrm>
            <a:off x="6019097" y="1248937"/>
            <a:ext cx="5977667" cy="3987398"/>
          </a:xfrm>
          <a:prstGeom prst="rect">
            <a:avLst/>
          </a:prstGeom>
        </p:spPr>
      </p:pic>
      <p:pic>
        <p:nvPicPr>
          <p:cNvPr id="10" name="Picture 9" descr="A graph showing the growth of the stock market&#10;&#10;Description automatically generated">
            <a:extLst>
              <a:ext uri="{FF2B5EF4-FFF2-40B4-BE49-F238E27FC236}">
                <a16:creationId xmlns:a16="http://schemas.microsoft.com/office/drawing/2014/main" id="{FF8DB684-1CC2-2178-F228-AE4215D693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0" y="1248936"/>
            <a:ext cx="5977667" cy="398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4381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90C7-E763-2328-A612-4C7F2FDE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080159" cy="913615"/>
          </a:xfrm>
        </p:spPr>
        <p:txBody>
          <a:bodyPr/>
          <a:lstStyle/>
          <a:p>
            <a:r>
              <a:rPr lang="en-IN" b="1" dirty="0"/>
              <a:t>Price Duration Curves</a:t>
            </a:r>
            <a:br>
              <a:rPr lang="en-IN" b="1" dirty="0"/>
            </a:br>
            <a:endParaRPr lang="en-IN" b="1" dirty="0"/>
          </a:p>
        </p:txBody>
      </p:sp>
      <p:sp>
        <p:nvSpPr>
          <p:cNvPr id="9" name="Google Shape;246;g2b8a8f58ec6_2_29">
            <a:extLst>
              <a:ext uri="{FF2B5EF4-FFF2-40B4-BE49-F238E27FC236}">
                <a16:creationId xmlns:a16="http://schemas.microsoft.com/office/drawing/2014/main" id="{550C7169-4327-070F-5711-DF4F644CAA92}"/>
              </a:ext>
            </a:extLst>
          </p:cNvPr>
          <p:cNvSpPr txBox="1"/>
          <p:nvPr/>
        </p:nvSpPr>
        <p:spPr>
          <a:xfrm>
            <a:off x="7918359" y="5983508"/>
            <a:ext cx="3000000" cy="58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rgbClr val="595959"/>
                </a:solidFill>
              </a:rPr>
              <a:t>No Emission Scenario 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8BBC96-0866-AF93-4A3B-FB71D2D77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969" y="1349251"/>
            <a:ext cx="5806223" cy="47378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3A035C-0667-B8F9-2E30-F5098B359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46" y="1452817"/>
            <a:ext cx="5806223" cy="4530691"/>
          </a:xfrm>
          <a:prstGeom prst="rect">
            <a:avLst/>
          </a:prstGeom>
        </p:spPr>
      </p:pic>
      <p:sp>
        <p:nvSpPr>
          <p:cNvPr id="5" name="Google Shape;245;g2b8a8f58ec6_2_29">
            <a:extLst>
              <a:ext uri="{FF2B5EF4-FFF2-40B4-BE49-F238E27FC236}">
                <a16:creationId xmlns:a16="http://schemas.microsoft.com/office/drawing/2014/main" id="{6B40BB50-00A9-59E4-2948-2C9963D436A0}"/>
              </a:ext>
            </a:extLst>
          </p:cNvPr>
          <p:cNvSpPr txBox="1"/>
          <p:nvPr/>
        </p:nvSpPr>
        <p:spPr>
          <a:xfrm>
            <a:off x="1940437" y="6133792"/>
            <a:ext cx="2792840" cy="58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With CO2 emissions</a:t>
            </a:r>
          </a:p>
        </p:txBody>
      </p:sp>
    </p:spTree>
    <p:extLst>
      <p:ext uri="{BB962C8B-B14F-4D97-AF65-F5344CB8AC3E}">
        <p14:creationId xmlns:p14="http://schemas.microsoft.com/office/powerpoint/2010/main" val="12354065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b8a8f58ec6_12_24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</a:t>
            </a:r>
            <a:endParaRPr sz="4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2" descr="Thank You Bilder – Durchsuchen 270,810 Archivfotos, Vektorgrafiken und  Videos | Adobe Stock">
            <a:extLst>
              <a:ext uri="{FF2B5EF4-FFF2-40B4-BE49-F238E27FC236}">
                <a16:creationId xmlns:a16="http://schemas.microsoft.com/office/drawing/2014/main" id="{EB131183-24B7-3653-B290-7B44A322E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925" y="1714500"/>
            <a:ext cx="80581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3CF24C-5877-AAB5-CDCB-9B90E835D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171" y="2766219"/>
            <a:ext cx="10515600" cy="1325562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pPr algn="ctr"/>
            <a:r>
              <a:rPr lang="en-IN" b="1" dirty="0">
                <a:latin typeface="+mj-lt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615491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"/>
          <p:cNvSpPr txBox="1">
            <a:spLocks noGrp="1"/>
          </p:cNvSpPr>
          <p:nvPr>
            <p:ph type="title"/>
          </p:nvPr>
        </p:nvSpPr>
        <p:spPr>
          <a:xfrm>
            <a:off x="458787" y="220662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dk1"/>
              </a:buClr>
              <a:buSzPts val="4000"/>
            </a:pPr>
            <a:r>
              <a:rPr lang="en-US" b="1" dirty="0"/>
              <a:t>Regional split with populations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4DA823-241B-8D1C-7F56-D98FB7A8A6F1}"/>
              </a:ext>
            </a:extLst>
          </p:cNvPr>
          <p:cNvSpPr txBox="1"/>
          <p:nvPr/>
        </p:nvSpPr>
        <p:spPr>
          <a:xfrm>
            <a:off x="2394316" y="1609419"/>
            <a:ext cx="2431239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DE" b="1" dirty="0"/>
              <a:t>Total Area : </a:t>
            </a:r>
            <a:r>
              <a:rPr lang="en-GB" b="1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41,850 km² </a:t>
            </a:r>
            <a:endParaRPr lang="en-DE" b="1" dirty="0"/>
          </a:p>
          <a:p>
            <a:r>
              <a:rPr lang="en-DE" b="1" dirty="0"/>
              <a:t>Population :  </a:t>
            </a:r>
            <a:r>
              <a:rPr lang="en-GB" b="1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17.7 million</a:t>
            </a:r>
            <a:endParaRPr lang="en-DE" b="1" dirty="0"/>
          </a:p>
          <a:p>
            <a:endParaRPr lang="en-DE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747555-540C-AC03-293C-F0789F54C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87" y="2411278"/>
            <a:ext cx="5666678" cy="39488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98E5F2-4130-9F32-5DB7-FA9B880BC9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1084" y="1260088"/>
            <a:ext cx="4010141" cy="559791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5D0F3B9-6B30-B448-85AD-D1D5E949111A}"/>
              </a:ext>
            </a:extLst>
          </p:cNvPr>
          <p:cNvSpPr txBox="1"/>
          <p:nvPr/>
        </p:nvSpPr>
        <p:spPr>
          <a:xfrm>
            <a:off x="585439" y="499895"/>
            <a:ext cx="609971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In 2023</a:t>
            </a:r>
            <a:r>
              <a:rPr lang="en-GB" b="1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, </a:t>
            </a:r>
            <a:r>
              <a:rPr lang="en-GB" b="1" i="0" dirty="0">
                <a:solidFill>
                  <a:srgbClr val="00B050"/>
                </a:solidFill>
                <a:effectLst/>
                <a:highlight>
                  <a:srgbClr val="FFFFFF"/>
                </a:highlight>
                <a:latin typeface="Akko W01 Regular"/>
              </a:rPr>
              <a:t>48 percent </a:t>
            </a:r>
            <a:r>
              <a:rPr lang="en-GB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of electricity </a:t>
            </a:r>
            <a:r>
              <a:rPr lang="en-GB" b="0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was generated from </a:t>
            </a:r>
            <a:r>
              <a:rPr lang="en-GB" b="1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renewable sources such as solar, wind and water.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Between </a:t>
            </a:r>
            <a:r>
              <a:rPr lang="en-GB" b="1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May and July</a:t>
            </a:r>
            <a:r>
              <a:rPr lang="en-GB" b="0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, over half of the electricity generated in the Netherlands was from renewable sources, and that share reached as high as 57 percent in July.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Production from renewable sources </a:t>
            </a:r>
            <a:r>
              <a:rPr lang="en-GB" b="1" i="0" dirty="0">
                <a:solidFill>
                  <a:srgbClr val="00B050"/>
                </a:solidFill>
                <a:effectLst/>
                <a:highlight>
                  <a:srgbClr val="FFFFFF"/>
                </a:highlight>
                <a:latin typeface="Akko W01 Regular"/>
              </a:rPr>
              <a:t>increased by 21 percent </a:t>
            </a:r>
            <a:r>
              <a:rPr lang="en-GB" b="0" i="0" dirty="0">
                <a:solidFill>
                  <a:srgbClr val="091D23"/>
                </a:solidFill>
                <a:effectLst/>
                <a:highlight>
                  <a:srgbClr val="FFFFFF"/>
                </a:highlight>
                <a:latin typeface="Akko W01 Regular"/>
              </a:rPr>
              <a:t>in 2023 compared with the previous year</a:t>
            </a:r>
            <a:endParaRPr lang="en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DAE9AD-E4AE-11E2-D458-FC4977C5D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934" y="2504351"/>
            <a:ext cx="4419361" cy="32311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76C3A4-3775-FE13-67E2-74C4230F01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4239" y="2504351"/>
            <a:ext cx="4157546" cy="303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729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b="1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Electricity Mix</a:t>
            </a:r>
            <a:endParaRPr/>
          </a:p>
        </p:txBody>
      </p:sp>
      <p:sp>
        <p:nvSpPr>
          <p:cNvPr id="104" name="Google Shape;104;p4"/>
          <p:cNvSpPr txBox="1"/>
          <p:nvPr/>
        </p:nvSpPr>
        <p:spPr>
          <a:xfrm>
            <a:off x="5526087" y="5992812"/>
            <a:ext cx="613727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 energy supply (TES) by source, </a:t>
            </a:r>
            <a:r>
              <a:rPr lang="en-US" sz="12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Netherlands</a:t>
            </a:r>
            <a:r>
              <a:rPr lang="en-US" sz="12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1985-2023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1" u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4"/>
          <p:cNvSpPr txBox="1"/>
          <p:nvPr/>
        </p:nvSpPr>
        <p:spPr>
          <a:xfrm>
            <a:off x="838200" y="6069636"/>
            <a:ext cx="3414712" cy="3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sz="1400" b="0" i="1" u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Electricity generation</a:t>
            </a:r>
            <a:endParaRPr dirty="0"/>
          </a:p>
        </p:txBody>
      </p:sp>
      <p:pic>
        <p:nvPicPr>
          <p:cNvPr id="9" name="Picture 8" descr="A graph of energy production&#10;&#10;Description automatically generated">
            <a:extLst>
              <a:ext uri="{FF2B5EF4-FFF2-40B4-BE49-F238E27FC236}">
                <a16:creationId xmlns:a16="http://schemas.microsoft.com/office/drawing/2014/main" id="{971D262B-ECA8-E230-6C19-FC02B300D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3440" y="1173636"/>
            <a:ext cx="6022567" cy="489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735AAC-17EB-38FE-6055-FDB33CA7F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09" y="1703270"/>
            <a:ext cx="5487454" cy="382791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"/>
          <p:cNvSpPr txBox="1">
            <a:spLocks noGrp="1"/>
          </p:cNvSpPr>
          <p:nvPr>
            <p:ph type="title"/>
          </p:nvPr>
        </p:nvSpPr>
        <p:spPr>
          <a:xfrm>
            <a:off x="529936" y="371466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Renewable Share &amp; CO</a:t>
            </a:r>
            <a:r>
              <a:rPr lang="en-US" sz="4000" b="1" i="0" u="none" baseline="-25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40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Emissions</a:t>
            </a:r>
            <a:endParaRPr dirty="0"/>
          </a:p>
        </p:txBody>
      </p:sp>
      <p:sp>
        <p:nvSpPr>
          <p:cNvPr id="122" name="Google Shape;122;p6"/>
          <p:cNvSpPr txBox="1"/>
          <p:nvPr/>
        </p:nvSpPr>
        <p:spPr>
          <a:xfrm>
            <a:off x="6897687" y="5554662"/>
            <a:ext cx="499903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sz="1400" b="0" i="1" u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</a:t>
            </a:r>
            <a:r>
              <a:rPr lang="en-US" sz="1400" b="0" i="1" u="none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rPr lang="en-US" sz="1400" b="0" i="1" u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emissions by energy source</a:t>
            </a:r>
            <a:endParaRPr sz="1400" b="1" i="1" u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1" u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6"/>
          <p:cNvSpPr txBox="1"/>
          <p:nvPr/>
        </p:nvSpPr>
        <p:spPr>
          <a:xfrm>
            <a:off x="914400" y="5554662"/>
            <a:ext cx="4678362" cy="3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sz="1400" b="0" i="1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Renewable Share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F2C4C-3321-0A8F-07AB-2CB6A9A96A65}"/>
              </a:ext>
            </a:extLst>
          </p:cNvPr>
          <p:cNvSpPr txBox="1"/>
          <p:nvPr/>
        </p:nvSpPr>
        <p:spPr>
          <a:xfrm>
            <a:off x="11045536" y="85205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DE"/>
          </a:p>
        </p:txBody>
      </p:sp>
      <p:pic>
        <p:nvPicPr>
          <p:cNvPr id="4" name="Picture 3" descr="A graph showing the growth of energy&#10;&#10;Description automatically generated">
            <a:extLst>
              <a:ext uri="{FF2B5EF4-FFF2-40B4-BE49-F238E27FC236}">
                <a16:creationId xmlns:a16="http://schemas.microsoft.com/office/drawing/2014/main" id="{9EE6A3CD-C9AE-6B64-A271-94D23E721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895" y="1536020"/>
            <a:ext cx="5885362" cy="3997236"/>
          </a:xfrm>
          <a:prstGeom prst="rect">
            <a:avLst/>
          </a:prstGeom>
        </p:spPr>
      </p:pic>
      <p:pic>
        <p:nvPicPr>
          <p:cNvPr id="8" name="Picture 7" descr="A graph showing the growth of fuel prices&#10;&#10;Description automatically generated">
            <a:extLst>
              <a:ext uri="{FF2B5EF4-FFF2-40B4-BE49-F238E27FC236}">
                <a16:creationId xmlns:a16="http://schemas.microsoft.com/office/drawing/2014/main" id="{6BFF7E2D-73C3-CB48-8E79-519A6E39C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177" y="1557427"/>
            <a:ext cx="5782492" cy="39972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1090612" y="2679700"/>
            <a:ext cx="10515600" cy="132556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Land Eligibility Analysis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C62ED-D6EA-221B-1D61-D625539C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b="1" dirty="0"/>
              <a:t>Available </a:t>
            </a:r>
            <a:r>
              <a:rPr lang="en-US" b="1" dirty="0"/>
              <a:t>A</a:t>
            </a:r>
            <a:r>
              <a:rPr lang="en-DE" b="1" dirty="0"/>
              <a:t>reas for </a:t>
            </a:r>
            <a:r>
              <a:rPr lang="en-US" b="1" dirty="0"/>
              <a:t>I</a:t>
            </a:r>
            <a:r>
              <a:rPr lang="en-DE" b="1" dirty="0"/>
              <a:t>nstallation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1365A9-8AC2-D2FC-D417-77085BDF6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05778"/>
            <a:ext cx="3380401" cy="42518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A8D44E-FC28-F1F6-2829-E1F20B6300E0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1" r="-595"/>
          <a:stretch/>
        </p:blipFill>
        <p:spPr>
          <a:xfrm>
            <a:off x="3837600" y="1805777"/>
            <a:ext cx="4516801" cy="42518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F53DA5-EAE5-4F21-4C3E-96292F1DB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4401" y="1805776"/>
            <a:ext cx="3711350" cy="425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96109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3_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433</Words>
  <Application>Microsoft Macintosh PowerPoint</Application>
  <PresentationFormat>Widescreen</PresentationFormat>
  <Paragraphs>95</Paragraphs>
  <Slides>25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Akko W01 Regular</vt:lpstr>
      <vt:lpstr>Arial</vt:lpstr>
      <vt:lpstr>Calibri</vt:lpstr>
      <vt:lpstr>Google Sans</vt:lpstr>
      <vt:lpstr>Wingdings</vt:lpstr>
      <vt:lpstr>1_Office</vt:lpstr>
      <vt:lpstr>3_Office</vt:lpstr>
      <vt:lpstr>5_Office</vt:lpstr>
      <vt:lpstr>  Data Science in Energy Systems Modelling Assignment 04</vt:lpstr>
      <vt:lpstr>Table of Contents </vt:lpstr>
      <vt:lpstr>Introduction</vt:lpstr>
      <vt:lpstr>Regional split with populations</vt:lpstr>
      <vt:lpstr>PowerPoint Presentation</vt:lpstr>
      <vt:lpstr>Electricity Mix</vt:lpstr>
      <vt:lpstr>Renewable Share &amp; CO2 Emissions</vt:lpstr>
      <vt:lpstr>1. Land Eligibility Analysis</vt:lpstr>
      <vt:lpstr>Available Areas for Installation</vt:lpstr>
      <vt:lpstr>2. Power Plant Capacities</vt:lpstr>
      <vt:lpstr>Current Power plants Capcacities</vt:lpstr>
      <vt:lpstr>3. Load Time Series and Regional Distribution</vt:lpstr>
      <vt:lpstr>Load time series </vt:lpstr>
      <vt:lpstr>CF for PV Solar</vt:lpstr>
      <vt:lpstr>Capacity factor time series </vt:lpstr>
      <vt:lpstr>Outputs of interest</vt:lpstr>
      <vt:lpstr>Optimized dispatch with Zero Emissions</vt:lpstr>
      <vt:lpstr>Optimized dispatch with CO2 Emissions</vt:lpstr>
      <vt:lpstr>System costs</vt:lpstr>
      <vt:lpstr>System capacities</vt:lpstr>
      <vt:lpstr>Average Electricity prices per Region</vt:lpstr>
      <vt:lpstr>Marginal Prices Distribution</vt:lpstr>
      <vt:lpstr>Storage filling levels for each region</vt:lpstr>
      <vt:lpstr>Price Duration Curves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in Energy Systems Modelling</dc:title>
  <dc:creator>Saikiran Joshi</dc:creator>
  <cp:lastModifiedBy>TU-Pseudonym 3503222505700782</cp:lastModifiedBy>
  <cp:revision>37</cp:revision>
  <dcterms:created xsi:type="dcterms:W3CDTF">2024-01-26T11:53:09Z</dcterms:created>
  <dcterms:modified xsi:type="dcterms:W3CDTF">2025-06-28T23:36:37Z</dcterms:modified>
</cp:coreProperties>
</file>